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1" r:id="rId8"/>
    <p:sldId id="264" r:id="rId9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6666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6666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279" y="385822"/>
            <a:ext cx="4566046" cy="75235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448555" y="4079747"/>
            <a:ext cx="5438140" cy="1297305"/>
          </a:xfrm>
          <a:custGeom>
            <a:avLst/>
            <a:gdLst/>
            <a:ahLst/>
            <a:cxnLst/>
            <a:rect l="l" t="t" r="r" b="b"/>
            <a:pathLst>
              <a:path w="5438140" h="1297304">
                <a:moveTo>
                  <a:pt x="5437632" y="0"/>
                </a:moveTo>
                <a:lnTo>
                  <a:pt x="324231" y="0"/>
                </a:lnTo>
                <a:lnTo>
                  <a:pt x="0" y="1296923"/>
                </a:lnTo>
                <a:lnTo>
                  <a:pt x="5113401" y="1296923"/>
                </a:lnTo>
                <a:lnTo>
                  <a:pt x="54376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8910" y="471307"/>
            <a:ext cx="9315896" cy="606928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45186" y="369570"/>
            <a:ext cx="1621155" cy="0"/>
          </a:xfrm>
          <a:custGeom>
            <a:avLst/>
            <a:gdLst/>
            <a:ahLst/>
            <a:cxnLst/>
            <a:rect l="l" t="t" r="r" b="b"/>
            <a:pathLst>
              <a:path w="1621155">
                <a:moveTo>
                  <a:pt x="0" y="0"/>
                </a:moveTo>
                <a:lnTo>
                  <a:pt x="1621028" y="0"/>
                </a:lnTo>
              </a:path>
            </a:pathLst>
          </a:custGeom>
          <a:ln w="444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1724" y="370712"/>
            <a:ext cx="74168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2811" y="1155953"/>
            <a:ext cx="9120377" cy="4482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6666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0354" y="4267200"/>
            <a:ext cx="4822190" cy="940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395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FFFFFF"/>
                </a:solidFill>
                <a:latin typeface="+mj-lt"/>
                <a:cs typeface="Century Gothic"/>
              </a:rPr>
              <a:t>Проект оснащения региона вакуумным термическим оборудованием</a:t>
            </a:r>
            <a:endParaRPr sz="2400" dirty="0">
              <a:latin typeface="+mj-lt"/>
              <a:cs typeface="Century Gothic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6726649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24581"/>
            <a:ext cx="7416800" cy="452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latin typeface="+mj-lt"/>
                <a:cs typeface="Arial" panose="020B0604020202020204" pitchFamily="34" charset="0"/>
              </a:rPr>
              <a:t>ГРУППА КОМПАНИЙ</a:t>
            </a:r>
            <a:endParaRPr spc="-1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724" y="5943600"/>
            <a:ext cx="3670332" cy="914400"/>
          </a:xfrm>
          <a:prstGeom prst="rect">
            <a:avLst/>
          </a:prstGeom>
        </p:spPr>
      </p:pic>
      <p:sp>
        <p:nvSpPr>
          <p:cNvPr id="23" name="Овал 22">
            <a:extLst>
              <a:ext uri="{FF2B5EF4-FFF2-40B4-BE49-F238E27FC236}">
                <a16:creationId xmlns:a16="http://schemas.microsoft.com/office/drawing/2014/main" id="{2FC8D01B-FAB5-4A42-9928-EADFAA5CD362}"/>
              </a:ext>
            </a:extLst>
          </p:cNvPr>
          <p:cNvSpPr/>
          <p:nvPr/>
        </p:nvSpPr>
        <p:spPr>
          <a:xfrm>
            <a:off x="685800" y="2286000"/>
            <a:ext cx="2286000" cy="838200"/>
          </a:xfrm>
          <a:prstGeom prst="ellipse">
            <a:avLst/>
          </a:prstGeom>
          <a:noFill/>
          <a:ln>
            <a:solidFill>
              <a:srgbClr val="FF000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СЕКО/ВАРВИК РУС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67F3A13C-C9C5-462B-B7D4-C0644157572F}"/>
              </a:ext>
            </a:extLst>
          </p:cNvPr>
          <p:cNvSpPr/>
          <p:nvPr/>
        </p:nvSpPr>
        <p:spPr>
          <a:xfrm>
            <a:off x="3645662" y="2286000"/>
            <a:ext cx="2286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АСКОН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338A02D6-7334-45AD-B375-357D2BC953ED}"/>
              </a:ext>
            </a:extLst>
          </p:cNvPr>
          <p:cNvSpPr/>
          <p:nvPr/>
        </p:nvSpPr>
        <p:spPr>
          <a:xfrm>
            <a:off x="6605524" y="2286000"/>
            <a:ext cx="2286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ТЕХНО-ТЕРМ САРАТОВ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01740088-0009-4984-91A9-D2369E0766CC}"/>
              </a:ext>
            </a:extLst>
          </p:cNvPr>
          <p:cNvSpPr/>
          <p:nvPr/>
        </p:nvSpPr>
        <p:spPr>
          <a:xfrm>
            <a:off x="331724" y="2057400"/>
            <a:ext cx="9193276" cy="381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Таблица 27">
            <a:extLst>
              <a:ext uri="{FF2B5EF4-FFF2-40B4-BE49-F238E27FC236}">
                <a16:creationId xmlns:a16="http://schemas.microsoft.com/office/drawing/2014/main" id="{CCA9F849-21E4-443C-B274-D3B3BBB1E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54989"/>
              </p:ext>
            </p:extLst>
          </p:nvPr>
        </p:nvGraphicFramePr>
        <p:xfrm>
          <a:off x="685800" y="3332803"/>
          <a:ext cx="820572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719">
                  <a:extLst>
                    <a:ext uri="{9D8B030D-6E8A-4147-A177-3AD203B41FA5}">
                      <a16:colId xmlns:a16="http://schemas.microsoft.com/office/drawing/2014/main" val="675788399"/>
                    </a:ext>
                  </a:extLst>
                </a:gridCol>
                <a:gridCol w="2787003">
                  <a:extLst>
                    <a:ext uri="{9D8B030D-6E8A-4147-A177-3AD203B41FA5}">
                      <a16:colId xmlns:a16="http://schemas.microsoft.com/office/drawing/2014/main" val="2251650658"/>
                    </a:ext>
                  </a:extLst>
                </a:gridCol>
                <a:gridCol w="2787003">
                  <a:extLst>
                    <a:ext uri="{9D8B030D-6E8A-4147-A177-3AD203B41FA5}">
                      <a16:colId xmlns:a16="http://schemas.microsoft.com/office/drawing/2014/main" val="1028435264"/>
                    </a:ext>
                  </a:extLst>
                </a:gridCol>
              </a:tblGrid>
              <a:tr h="2382197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профессиональный сервис термического оборудования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инжиниринг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поставки запчастей и расходных материалов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поставка вакуумного термического оборудования компании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Fulcrum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поставка сопутствующего оборудования и запасных частей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вакуумная термообработка и плавка металлов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мехобработка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и нанесение покрытий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подготовка термистов и технологов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693722"/>
                  </a:ext>
                </a:extLst>
              </a:tr>
            </a:tbl>
          </a:graphicData>
        </a:graphic>
      </p:graphicFrame>
      <p:graphicFrame>
        <p:nvGraphicFramePr>
          <p:cNvPr id="29" name="Таблица 29">
            <a:extLst>
              <a:ext uri="{FF2B5EF4-FFF2-40B4-BE49-F238E27FC236}">
                <a16:creationId xmlns:a16="http://schemas.microsoft.com/office/drawing/2014/main" id="{9E3B5BCF-F246-4C53-9B2F-E62FADC7F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12472"/>
              </p:ext>
            </p:extLst>
          </p:nvPr>
        </p:nvGraphicFramePr>
        <p:xfrm>
          <a:off x="685800" y="1095857"/>
          <a:ext cx="8205723" cy="656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86339015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504923328"/>
                    </a:ext>
                  </a:extLst>
                </a:gridCol>
                <a:gridCol w="2338323">
                  <a:extLst>
                    <a:ext uri="{9D8B030D-6E8A-4147-A177-3AD203B41FA5}">
                      <a16:colId xmlns:a16="http://schemas.microsoft.com/office/drawing/2014/main" val="848382948"/>
                    </a:ext>
                  </a:extLst>
                </a:gridCol>
              </a:tblGrid>
              <a:tr h="6567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SECO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+mj-lt"/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WARWICK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СГУ им Н.Г. Чернышевского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841631"/>
                  </a:ext>
                </a:extLst>
              </a:tr>
            </a:tbl>
          </a:graphicData>
        </a:graphic>
      </p:graphicFrame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1584E36C-A9E2-4BE9-B4AA-F4095625C757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1828800" y="1774037"/>
            <a:ext cx="0" cy="511963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ED24F62-2252-48DB-AE4C-8DB9CF06BCB7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748524" y="1774037"/>
            <a:ext cx="0" cy="511963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56" y="3048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j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231" y="1296161"/>
            <a:ext cx="9197340" cy="45704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400" b="1" dirty="0">
              <a:solidFill>
                <a:srgbClr val="56666B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56666B"/>
                </a:solidFill>
                <a:latin typeface="+mj-lt"/>
                <a:cs typeface="Century Gothic"/>
              </a:rPr>
              <a:t>Вариант 1</a:t>
            </a:r>
            <a:endParaRPr lang="en-US" sz="2800" b="1" dirty="0">
              <a:solidFill>
                <a:srgbClr val="56666B"/>
              </a:solidFill>
              <a:latin typeface="+mj-lt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latin typeface="+mj-lt"/>
                <a:cs typeface="Century Gothic"/>
              </a:rPr>
              <a:t>Доукомплектование существующих термических цехов производственных предприятий региона новым оборудованием для термической обработки или модернизация  существующего физически изношенного оборудования, замена его на аналогичное и более современное оборудование.</a:t>
            </a:r>
            <a:endParaRPr lang="en-US" sz="2800" dirty="0">
              <a:latin typeface="+mj-lt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z="2400" dirty="0">
              <a:latin typeface="+mj-lt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+mj-lt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638800"/>
            <a:ext cx="3781120" cy="8946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n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231" y="1296161"/>
            <a:ext cx="9197340" cy="4262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b="1" dirty="0">
              <a:solidFill>
                <a:srgbClr val="56666B"/>
              </a:solidFill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Данный вариант реализации проекта подходит для предприятий у которых: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имеется потребность в термической обработке большого количества деталей;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 есть необходимость замены уже имеющегося оборудования на более современное и технологичное;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планируется создание нового  участка или цеха вакуумной термообработки.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sz="2400" dirty="0">
              <a:solidFill>
                <a:srgbClr val="56666B"/>
              </a:solidFill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638800"/>
            <a:ext cx="3704920" cy="89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3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j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231" y="1296161"/>
            <a:ext cx="9197340" cy="34368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b="1" dirty="0">
              <a:solidFill>
                <a:srgbClr val="56666B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56666B"/>
                </a:solidFill>
                <a:latin typeface="+mj-lt"/>
                <a:cs typeface="Century Gothic"/>
              </a:rPr>
              <a:t>Вариант 2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800" dirty="0">
              <a:latin typeface="+mj-lt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latin typeface="+mj-lt"/>
                <a:cs typeface="Century Gothic"/>
              </a:rPr>
              <a:t>Создание на производственном предприятии региона собственного центра термической обработки, который мог бы обеспечивать потребности как самого предприятия так и оказывать услуги термообработки деталей и материалов  другим компаниям.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562600"/>
            <a:ext cx="3628720" cy="97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6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j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230" y="1296161"/>
            <a:ext cx="9326169" cy="4324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b="1" dirty="0">
              <a:solidFill>
                <a:srgbClr val="56666B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n-lt"/>
                <a:cs typeface="Century Gothic"/>
              </a:rPr>
              <a:t>Данный вариант реализации проекта подходит для предприятий имеющих: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n-lt"/>
                <a:cs typeface="Century Gothic"/>
              </a:rPr>
              <a:t>перспективу роста потребности в объемах термической обработки и качестве выпускаемой продукции;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n-lt"/>
                <a:cs typeface="Century Gothic"/>
              </a:rPr>
              <a:t>свободные производственные площади, энергоресурсы  и возможности подключения термического оборудования;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+mn-lt"/>
                <a:cs typeface="Century Gothic"/>
              </a:rPr>
              <a:t>планы расширения технологических возможностей и инвестирования в такие проекты.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sz="2800" dirty="0">
              <a:solidFill>
                <a:srgbClr val="56666B"/>
              </a:solidFill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620422"/>
            <a:ext cx="3628720" cy="91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7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j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230" y="1296161"/>
            <a:ext cx="9402369" cy="415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solidFill>
                <a:srgbClr val="56666B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56666B"/>
                </a:solidFill>
                <a:latin typeface="+mj-lt"/>
                <a:cs typeface="Century Gothic"/>
              </a:rPr>
              <a:t>Вариант 3</a:t>
            </a:r>
            <a:endParaRPr lang="ru-RU" sz="1200" dirty="0">
              <a:latin typeface="+mj-lt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latin typeface="+mj-lt"/>
                <a:cs typeface="Century Gothic"/>
              </a:rPr>
              <a:t>Создание в регионе  обособленного центра термический обработки с собственной инфраструктурой в целях: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latin typeface="+mj-lt"/>
                <a:cs typeface="Century Gothic"/>
              </a:rPr>
              <a:t>оказания услуг термообработки деталей промышленным предприятиям региона;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latin typeface="+mj-lt"/>
                <a:cs typeface="Century Gothic"/>
              </a:rPr>
              <a:t>контроля качества результатов термической обработки;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latin typeface="+mj-lt"/>
                <a:cs typeface="Century Gothic"/>
              </a:rPr>
              <a:t>проведении совместно с ВУЗ региона НИ и ОКР;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800" dirty="0">
                <a:latin typeface="+mj-lt"/>
                <a:cs typeface="Century Gothic"/>
              </a:rPr>
              <a:t>обучения операторов – термистов работе на вакуумных печах. </a:t>
            </a:r>
            <a:endParaRPr sz="2800" dirty="0">
              <a:latin typeface="+mj-lt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633246"/>
            <a:ext cx="3704920" cy="90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370712"/>
            <a:ext cx="74168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10" dirty="0">
                <a:latin typeface="+mj-lt"/>
              </a:rPr>
              <a:t>Концепция проекта оснащения региона термическим оборудованием</a:t>
            </a:r>
            <a:endParaRPr sz="3200" spc="-1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130" y="1524000"/>
            <a:ext cx="9197340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Данный вариант реализации проекта будет интересен для: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-   ВУЗов, которые готовят инженеров и специалистов по специальностям технологий машиностроения;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-   финансовых структур и инвесторов в качестве перспективных высокотехнологичных проектов с  малым сроком окупаемости;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dirty="0">
                <a:solidFill>
                  <a:schemeClr val="tx1"/>
                </a:solidFill>
                <a:latin typeface="+mj-lt"/>
                <a:cs typeface="Century Gothic"/>
              </a:rPr>
              <a:t> -  предприятий у которых небольшая потребность в термической обработки деталей, но есть возможность участия в совместных проектах .</a:t>
            </a:r>
            <a:endParaRPr lang="ru-RU" sz="2800" dirty="0">
              <a:solidFill>
                <a:srgbClr val="56666B"/>
              </a:solidFill>
              <a:latin typeface="+mj-lt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680" y="5562600"/>
            <a:ext cx="3628720" cy="97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8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343</Words>
  <Application>Microsoft Office PowerPoint</Application>
  <PresentationFormat>Лист A4 (210x297 мм)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Century Gothic</vt:lpstr>
      <vt:lpstr>Office Theme</vt:lpstr>
      <vt:lpstr>Презентация PowerPoint</vt:lpstr>
      <vt:lpstr>ГРУППА КОМПАНИЙ</vt:lpstr>
      <vt:lpstr>Концепция проекта оснащения региона термическим оборудованием</vt:lpstr>
      <vt:lpstr>Концепция проекта оснащения региона термическим оборудованием</vt:lpstr>
      <vt:lpstr>Концепция проекта оснащения региона термическим оборудованием</vt:lpstr>
      <vt:lpstr>Концепция проекта оснащения региона термическим оборудованием</vt:lpstr>
      <vt:lpstr>Концепция проекта оснащения региона термическим оборудованием</vt:lpstr>
      <vt:lpstr>Концепция проекта оснащения региона термическим оборудованием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Katarzyna Sawka</dc:creator>
  <cp:lastModifiedBy>Поташева Наталья Адиковна</cp:lastModifiedBy>
  <cp:revision>14</cp:revision>
  <dcterms:created xsi:type="dcterms:W3CDTF">2024-04-18T09:27:11Z</dcterms:created>
  <dcterms:modified xsi:type="dcterms:W3CDTF">2025-03-26T09:03:21Z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2024-04-18T00:00:00Z</vt:filetime>
  </property>
  <property fmtid="{D5CDD505-2E9C-101B-9397-08002B2CF9AE}" pid="3" name="Creator">
    <vt:lpwstr>Adobe Acrobat Pro (32-bit) 23.6.20380</vt:lpwstr>
  </property>
  <property fmtid="{D5CDD505-2E9C-101B-9397-08002B2CF9AE}" pid="4" name="LastSaved">
    <vt:filetime>2024-04-18T00:00:00Z</vt:filetime>
  </property>
  <property fmtid="{D5CDD505-2E9C-101B-9397-08002B2CF9AE}" pid="5" name="Producer">
    <vt:lpwstr>Adobe Acrobat Pro (32-bit) 23.6.20380</vt:lpwstr>
  </property>
</Properties>
</file>